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71" r:id="rId5"/>
    <p:sldId id="272" r:id="rId6"/>
    <p:sldId id="270" r:id="rId7"/>
    <p:sldId id="260" r:id="rId8"/>
    <p:sldId id="265" r:id="rId9"/>
    <p:sldId id="267" r:id="rId10"/>
    <p:sldId id="262" r:id="rId11"/>
    <p:sldId id="273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Zanguettin Perei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53FCB7C6-7C0E-411B-A8E8-5C920F153970}"/>
              </a:ext>
            </a:extLst>
          </p:cNvPr>
          <p:cNvCxnSpPr/>
          <p:nvPr/>
        </p:nvCxnSpPr>
        <p:spPr>
          <a:xfrm>
            <a:off x="2417763" y="3529013"/>
            <a:ext cx="86375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/>
          <a:lstStyle>
            <a:lvl1pPr algn="l">
              <a:defRPr sz="6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69BB8C6-A61D-4A91-B88F-3D2E432C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DB479-775D-4126-A47C-50FA1432B47F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3998E19-7A6C-408A-B52E-02FC43BD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16175" y="328613"/>
            <a:ext cx="4973638" cy="30956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5601E1E-8870-422D-BB86-1E49C6A9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38275" y="798513"/>
            <a:ext cx="809625" cy="5048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6BADC9-1521-4BC6-817F-CA1C4D34469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180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25">
            <a:extLst>
              <a:ext uri="{FF2B5EF4-FFF2-40B4-BE49-F238E27FC236}">
                <a16:creationId xmlns:a16="http://schemas.microsoft.com/office/drawing/2014/main" id="{5F40767F-4F93-40D2-8840-DD64D8C4D9C8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CF8C2A2-EC3D-42D5-A339-67FCAE17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417CFC-80E8-4822-AADA-1B0DBA295F7B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F451EE4-EDF9-4448-A1C5-5C4E865E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0AE9E3-0DC4-4E2D-BB82-560F9CBF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C86E30-6E99-43FC-AD07-A29CF4BC9A6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78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57458357-3257-43C2-B22D-29D0F16096B7}"/>
              </a:ext>
            </a:extLst>
          </p:cNvPr>
          <p:cNvCxnSpPr/>
          <p:nvPr/>
        </p:nvCxnSpPr>
        <p:spPr>
          <a:xfrm>
            <a:off x="9439275" y="798513"/>
            <a:ext cx="0" cy="466090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E392611-843F-4541-9F02-DF315C64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AA0758-F1CB-4702-A7CA-BEDC5FBB44F4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A1FAB6F-ABE5-450A-A625-543DE716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77D4E1C-2B03-4406-BD5B-F779633C0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B7551-3B9B-475E-990A-10EB83AA3B0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10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2">
            <a:extLst>
              <a:ext uri="{FF2B5EF4-FFF2-40B4-BE49-F238E27FC236}">
                <a16:creationId xmlns:a16="http://schemas.microsoft.com/office/drawing/2014/main" id="{A3F24B1F-C812-4F40-AD31-F262A9815750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040BAF-C9C8-43F4-B1E4-F6F968D33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AC05A-695C-4DA7-938A-E9DC489EA403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7F93D6-95DB-47CB-B75E-B00C0D4EC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E521F41-EE0D-40FB-98CF-F92050D7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1BA0A-B05F-4E82-96AB-F1A733ADA6E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5360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>
            <a:extLst>
              <a:ext uri="{FF2B5EF4-FFF2-40B4-BE49-F238E27FC236}">
                <a16:creationId xmlns:a16="http://schemas.microsoft.com/office/drawing/2014/main" id="{E94803BB-88BA-4A53-8243-452C76601C82}"/>
              </a:ext>
            </a:extLst>
          </p:cNvPr>
          <p:cNvCxnSpPr/>
          <p:nvPr/>
        </p:nvCxnSpPr>
        <p:spPr>
          <a:xfrm>
            <a:off x="1454150" y="3805238"/>
            <a:ext cx="863123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/>
          <a:lstStyle>
            <a:lvl1pPr algn="l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A4C9C3-0292-424F-B64F-E7261BD7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30C9C8-CBD1-45E4-A59F-E51EBEBDC0E5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93F507-370F-45D3-AFF3-5F8B354A8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D93C92-F9AB-4DFF-A8BF-E459CBE1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A138A-6B34-41CF-AA28-7FA9EB34DB8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22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34">
            <a:extLst>
              <a:ext uri="{FF2B5EF4-FFF2-40B4-BE49-F238E27FC236}">
                <a16:creationId xmlns:a16="http://schemas.microsoft.com/office/drawing/2014/main" id="{AD8B3198-2B26-4C64-AF47-E0C004E0A722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D9BD10C-B9B2-4FD5-B5E9-B551F177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9D276C-E543-4023-9937-810F16798B4E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2105C68-8178-400C-B86A-4410A4F8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E8D08A3-2F3F-4A87-8DFD-CCBB1818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11F60B-286A-41E9-ABB2-577BF62FAAD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64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604AB8A0-67BE-4288-AA3E-87B3BF0A1602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6">
            <a:extLst>
              <a:ext uri="{FF2B5EF4-FFF2-40B4-BE49-F238E27FC236}">
                <a16:creationId xmlns:a16="http://schemas.microsoft.com/office/drawing/2014/main" id="{998CE26D-71EA-41DD-9ACC-299EA7807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4B2E-9F4B-4B7D-9450-63925A3EDCF4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36B16E06-EE8F-4EF8-97D1-959C8710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2D7C26F2-A1B1-4016-AAC1-D00EEB4C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1B3CE-355E-453E-A243-A0DC9AEA0F4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2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4">
            <a:extLst>
              <a:ext uri="{FF2B5EF4-FFF2-40B4-BE49-F238E27FC236}">
                <a16:creationId xmlns:a16="http://schemas.microsoft.com/office/drawing/2014/main" id="{2D0BD032-AC31-4157-BA23-3CBE7A93E016}"/>
              </a:ext>
            </a:extLst>
          </p:cNvPr>
          <p:cNvCxnSpPr/>
          <p:nvPr/>
        </p:nvCxnSpPr>
        <p:spPr>
          <a:xfrm>
            <a:off x="1454150" y="1847850"/>
            <a:ext cx="96075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8BBE144F-EF8C-4405-BBA3-A3E6AB7A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9B17EA-7C94-4D0B-8E9C-804655CB36CA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B7E9D08-24EA-4DB5-A185-5187EECF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4F587F8-46DA-4A85-B143-A7DB1465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90F0F1-E02B-49D6-B238-CFD74390D0B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01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4827F1F-7AC9-4194-B201-7F9B86F4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25A65-60A5-426F-8AFF-7523A28E40C6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9065488-BA28-47FF-99EE-1A4701D7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8F4218-C53B-4C20-BCC2-E6C4187A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09D19-3FEF-429E-B317-22C832B3EFE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3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16">
            <a:extLst>
              <a:ext uri="{FF2B5EF4-FFF2-40B4-BE49-F238E27FC236}">
                <a16:creationId xmlns:a16="http://schemas.microsoft.com/office/drawing/2014/main" id="{5BBB9BF0-433F-4CBE-B673-ED2F263DF607}"/>
              </a:ext>
            </a:extLst>
          </p:cNvPr>
          <p:cNvCxnSpPr/>
          <p:nvPr/>
        </p:nvCxnSpPr>
        <p:spPr>
          <a:xfrm>
            <a:off x="1447800" y="3205163"/>
            <a:ext cx="32702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02788DF-BE1F-4A13-8A62-EB855B8E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8E17CB-99FC-4AF1-BB97-5D4447757925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DFA0FA3-2717-4382-8D29-202B2815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98467FC-F3EC-4836-819F-AB5813739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0CDCD-5D52-4683-A0C5-A5A466AD9C0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3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3A4AA9F6-C3C5-44C8-89A7-5B61EC122F4A}"/>
              </a:ext>
            </a:extLst>
          </p:cNvPr>
          <p:cNvGrpSpPr>
            <a:grpSpLocks/>
          </p:cNvGrpSpPr>
          <p:nvPr/>
        </p:nvGrpSpPr>
        <p:grpSpPr bwMode="auto">
          <a:xfrm>
            <a:off x="7477125" y="482600"/>
            <a:ext cx="4075113" cy="5148263"/>
            <a:chOff x="7477387" y="482170"/>
            <a:chExt cx="4074533" cy="5149101"/>
          </a:xfrm>
        </p:grpSpPr>
        <p:sp>
          <p:nvSpPr>
            <p:cNvPr id="6" name="Rectangle 17">
              <a:extLst>
                <a:ext uri="{FF2B5EF4-FFF2-40B4-BE49-F238E27FC236}">
                  <a16:creationId xmlns:a16="http://schemas.microsoft.com/office/drawing/2014/main" id="{3A102568-86EB-4162-8191-0FFB85D9AE21}"/>
                </a:ext>
              </a:extLst>
            </p:cNvPr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18">
              <a:extLst>
                <a:ext uri="{FF2B5EF4-FFF2-40B4-BE49-F238E27FC236}">
                  <a16:creationId xmlns:a16="http://schemas.microsoft.com/office/drawing/2014/main" id="{EAADFB11-E8EA-420D-BD75-51603EECB4BF}"/>
                </a:ext>
              </a:extLst>
            </p:cNvPr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8" name="Straight Connector 30">
            <a:extLst>
              <a:ext uri="{FF2B5EF4-FFF2-40B4-BE49-F238E27FC236}">
                <a16:creationId xmlns:a16="http://schemas.microsoft.com/office/drawing/2014/main" id="{198128AA-AA5D-461B-9BAF-411F14C91ED0}"/>
              </a:ext>
            </a:extLst>
          </p:cNvPr>
          <p:cNvCxnSpPr/>
          <p:nvPr/>
        </p:nvCxnSpPr>
        <p:spPr>
          <a:xfrm>
            <a:off x="1447800" y="3143250"/>
            <a:ext cx="552767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6A923F2A-C436-4808-8C37-42B1A41D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447800" y="5470525"/>
            <a:ext cx="5527675" cy="319088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fld id="{D017B33F-EC95-4895-AD15-8DCC15100C4C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91FB183E-DF75-4AAE-BCA8-7D91FFFBE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47800" y="319088"/>
            <a:ext cx="5540375" cy="3206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E1AF3D4-6327-436E-BC8C-DC536012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0EF4A-1F26-4894-ACC0-E813C570D0F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117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896476-0734-480D-A250-AD0DA45F0F93}"/>
              </a:ext>
            </a:extLst>
          </p:cNvPr>
          <p:cNvSpPr/>
          <p:nvPr/>
        </p:nvSpPr>
        <p:spPr>
          <a:xfrm>
            <a:off x="0" y="2019300"/>
            <a:ext cx="12192000" cy="41068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7" name="Picture 6">
            <a:extLst>
              <a:ext uri="{FF2B5EF4-FFF2-40B4-BE49-F238E27FC236}">
                <a16:creationId xmlns:a16="http://schemas.microsoft.com/office/drawing/2014/main" id="{84DF7F5F-9F4A-4966-B9F6-18D30D44D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 bwMode="black">
          <a:xfrm>
            <a:off x="0" y="6126163"/>
            <a:ext cx="121920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E9225A-76BC-4024-870B-3B2BFB92D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975" y="804863"/>
            <a:ext cx="9604375" cy="10493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29" name="Text Placeholder 2">
            <a:extLst>
              <a:ext uri="{FF2B5EF4-FFF2-40B4-BE49-F238E27FC236}">
                <a16:creationId xmlns:a16="http://schemas.microsoft.com/office/drawing/2014/main" id="{67D236B8-23AB-4C04-A223-2093A89BD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450975" y="2016125"/>
            <a:ext cx="9604375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de texto Mestres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D0CC9-5AC6-4D85-9CA4-3E9DBE2819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54913" y="330200"/>
            <a:ext cx="3500437" cy="309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C69757-D7E2-4DF9-9DF2-BB622CFA1C6D}" type="datetimeFigureOut">
              <a:rPr lang="pt-BR"/>
              <a:pPr>
                <a:defRPr/>
              </a:pPr>
              <a:t>31/08/2021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C2E89-C509-4B01-9664-22F51D3AF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0975" y="328613"/>
            <a:ext cx="5938838" cy="3095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14499-E550-477E-986F-3F9EC14D3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798513"/>
            <a:ext cx="811213" cy="5048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800" smtClean="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213DAACD-BD59-4F0D-875B-480A242EABD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6DB48C-0A60-4186-9634-0335AA7A9DAA}"/>
              </a:ext>
            </a:extLst>
          </p:cNvPr>
          <p:cNvCxnSpPr/>
          <p:nvPr/>
        </p:nvCxnSpPr>
        <p:spPr>
          <a:xfrm>
            <a:off x="0" y="6127750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694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Gill Sans MT" panose="020B0502020104020203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3454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073454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xhere.com/en/photo/1073454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5698BD8-8274-436E-8ED5-E58B1C2AF897}"/>
              </a:ext>
            </a:extLst>
          </p:cNvPr>
          <p:cNvSpPr txBox="1"/>
          <p:nvPr/>
        </p:nvSpPr>
        <p:spPr>
          <a:xfrm>
            <a:off x="1149350" y="635000"/>
            <a:ext cx="9882188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atin typeface="Century Schoolbook" panose="02040604050505020304" pitchFamily="18" charset="0"/>
              </a:rPr>
              <a:t>Visão do Produto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+mn-lt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produtores rurais que pretendem iniciar o cultivo de amendoim no estado de São Paulo cujo a necessidade é saber a variação diária do preço do amendoim, o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AmendoBot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 uma ferramenta de coleta de dados gratuito e de fácil visualização. Diferentemente dos dados apresentados pela CONAB e Clima Tempo que são mostrados separados e sem nenhuma relação o nosso produto apresenta esses dados em conjunto.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2955828-A0E9-4C22-A3C1-5D3921359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406618"/>
              </p:ext>
            </p:extLst>
          </p:nvPr>
        </p:nvGraphicFramePr>
        <p:xfrm>
          <a:off x="436563" y="98425"/>
          <a:ext cx="11139488" cy="58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9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231">
                <a:tc gridSpan="2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Jornadas</a:t>
                      </a:r>
                    </a:p>
                  </a:txBody>
                  <a:tcPr marL="91431" marR="91431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707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6:00 = Acorda e toma café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6:30 = Toma um banho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7:00 = Executar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e fazer as analises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8:00 = Verifica a sua plantação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9:30 = Faz uma reunião com os funcionários da fazenda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12:00 = Almoço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14:00 = Reunião com os filhos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17:00 = Fim do horário de trabalho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18:30 = Checa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novamente para ver se houve alguma alteração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19:30 = Jantar com a família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20:00 = Conversa sobre as alterações no mercado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20:30 = Toma uma cervejinha com os filhos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21:25 = Dorme</a:t>
                      </a:r>
                    </a:p>
                  </a:txBody>
                  <a:tcPr marL="91431" marR="91431" marT="45728" marB="4572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>
                          <a:latin typeface="Century Schoolbook" panose="02040604050505020304" pitchFamily="18" charset="0"/>
                        </a:rPr>
                        <a:t>Nal</a:t>
                      </a:r>
                      <a:r>
                        <a:rPr lang="pt-BR" sz="1600" dirty="0">
                          <a:latin typeface="Century Schoolbook" panose="02040604050505020304" pitchFamily="18" charset="0"/>
                        </a:rPr>
                        <a:t> Silva </a:t>
                      </a:r>
                      <a:r>
                        <a:rPr lang="pt-BR" sz="1600" dirty="0" err="1">
                          <a:latin typeface="Century Schoolbook" panose="02040604050505020304" pitchFamily="18" charset="0"/>
                        </a:rPr>
                        <a:t>Tortilho</a:t>
                      </a:r>
                      <a:endParaRPr lang="pt-BR" sz="1600" dirty="0">
                        <a:latin typeface="Century Schoolbook" panose="02040604050505020304" pitchFamily="18" charset="0"/>
                      </a:endParaRPr>
                    </a:p>
                  </a:txBody>
                  <a:tcPr marL="91431" marR="91431" marT="45728" marB="457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9466" name="Imagem 6">
            <a:extLst>
              <a:ext uri="{FF2B5EF4-FFF2-40B4-BE49-F238E27FC236}">
                <a16:creationId xmlns:a16="http://schemas.microsoft.com/office/drawing/2014/main" id="{4B415186-2BAD-4516-BBF3-795A87557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543050"/>
            <a:ext cx="3117850" cy="345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D2955828-A0E9-4C22-A3C1-5D3921359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61859"/>
              </p:ext>
            </p:extLst>
          </p:nvPr>
        </p:nvGraphicFramePr>
        <p:xfrm>
          <a:off x="436563" y="98425"/>
          <a:ext cx="11139488" cy="58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9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231">
                <a:tc gridSpan="2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Jornadas</a:t>
                      </a:r>
                    </a:p>
                  </a:txBody>
                  <a:tcPr marL="91431" marR="91431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707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6:00 = Acorda e toma café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6:30 = Toma um banho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7:00 = Executar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e fazer as analises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7:30 = Vai para a fazenda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8:00 = Verifica os noticiários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9:00 = Confirma os compromissos do dia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10:30 = Volta para casa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11:00 = Almoço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14:00 = Inicia os compromissos do dia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17:00 = Volta para a fazenda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18:30 = Volta para casa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19:30 = Acessa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para verificar alguma variação 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20:00 = Janta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20:30 = Lazer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22:45 = Dorme</a:t>
                      </a:r>
                    </a:p>
                  </a:txBody>
                  <a:tcPr marL="91431" marR="91431" marT="45728" marB="4572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Century Schoolbook" panose="02040604050505020304" pitchFamily="18" charset="0"/>
                        </a:rPr>
                        <a:t>João Ramalho Pereira</a:t>
                      </a:r>
                    </a:p>
                  </a:txBody>
                  <a:tcPr marL="91431" marR="91431" marT="45728" marB="457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Imagem 4">
            <a:extLst>
              <a:ext uri="{FF2B5EF4-FFF2-40B4-BE49-F238E27FC236}">
                <a16:creationId xmlns:a16="http://schemas.microsoft.com/office/drawing/2014/main" id="{85EC60E0-4261-4E5F-87DE-59D6AEE60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43575" y="2155970"/>
            <a:ext cx="3485625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3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B107DF5A-3DA7-4291-AC82-DF96C98C3F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544978"/>
              </p:ext>
            </p:extLst>
          </p:nvPr>
        </p:nvGraphicFramePr>
        <p:xfrm>
          <a:off x="436563" y="98425"/>
          <a:ext cx="11139488" cy="5849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9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9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2231">
                <a:tc gridSpan="2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Jornadas</a:t>
                      </a:r>
                    </a:p>
                  </a:txBody>
                  <a:tcPr marL="91431" marR="91431" marT="45728" marB="4572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7707">
                <a:tc>
                  <a:txBody>
                    <a:bodyPr/>
                    <a:lstStyle/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5:45 = Acorda e toma café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6:30 = Acessa as notícias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7:00 = Inicia sua jornada de trabalho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7:30 = Executa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para verificar os dados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9:30 = Atividades relacionadas ao trabalho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11:30 = Almoço 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13:00 = Retorna a jornada de trabalho</a:t>
                      </a:r>
                    </a:p>
                    <a:p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15:30 = Executa o </a:t>
                      </a:r>
                      <a:r>
                        <a:rPr lang="pt-BR" sz="1800" dirty="0" err="1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AmendoBot</a:t>
                      </a:r>
                      <a:r>
                        <a:rPr lang="pt-BR" sz="1800" dirty="0">
                          <a:highlight>
                            <a:srgbClr val="FFFF00"/>
                          </a:highlight>
                          <a:latin typeface="Century Schoolbook" panose="02040604050505020304" pitchFamily="18" charset="0"/>
                        </a:rPr>
                        <a:t> para verificar se houve alguma alteração no preço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17:00 = Fim do horário de trabalho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18:30 = Vai a academia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19:30 = Estuda a matéria do MBA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20:30 = Jantar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21:30 = Acessa os noticiários </a:t>
                      </a:r>
                    </a:p>
                    <a:p>
                      <a:r>
                        <a:rPr lang="pt-BR" sz="1800" dirty="0">
                          <a:latin typeface="Century Schoolbook" panose="02040604050505020304" pitchFamily="18" charset="0"/>
                        </a:rPr>
                        <a:t>22:30 = Dorme</a:t>
                      </a:r>
                    </a:p>
                  </a:txBody>
                  <a:tcPr marL="91431" marR="91431" marT="45728" marB="4572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Century Schoolbook" panose="02040604050505020304" pitchFamily="18" charset="0"/>
                        </a:rPr>
                        <a:t>Patrícia Costa </a:t>
                      </a:r>
                      <a:r>
                        <a:rPr lang="pt-BR" sz="1600" dirty="0" err="1">
                          <a:latin typeface="Century Schoolbook" panose="02040604050505020304" pitchFamily="18" charset="0"/>
                        </a:rPr>
                        <a:t>Rezendes</a:t>
                      </a:r>
                      <a:endParaRPr lang="pt-BR" sz="1600" dirty="0">
                        <a:latin typeface="Century Schoolbook" panose="02040604050505020304" pitchFamily="18" charset="0"/>
                      </a:endParaRPr>
                    </a:p>
                  </a:txBody>
                  <a:tcPr marL="91431" marR="91431" marT="45728" marB="457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90" name="Imagem 4">
            <a:extLst>
              <a:ext uri="{FF2B5EF4-FFF2-40B4-BE49-F238E27FC236}">
                <a16:creationId xmlns:a16="http://schemas.microsoft.com/office/drawing/2014/main" id="{35B0BF76-3F57-4BF4-846F-5A75265BC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371600"/>
            <a:ext cx="256540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9395C73A-345A-4726-A0E1-513F69E52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323870"/>
              </p:ext>
            </p:extLst>
          </p:nvPr>
        </p:nvGraphicFramePr>
        <p:xfrm>
          <a:off x="436563" y="125413"/>
          <a:ext cx="11249024" cy="5485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7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3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9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0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24">
                <a:tc gridSpan="4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Ondas</a:t>
                      </a:r>
                    </a:p>
                  </a:txBody>
                  <a:tcPr marL="91435" marR="91435" marT="45722" marB="4572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5" marR="91435" marT="45722" marB="4572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9378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Onda 1</a:t>
                      </a:r>
                    </a:p>
                  </a:txBody>
                  <a:tcPr marL="91435" marR="91435" marT="45722" marB="45722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Onda 2</a:t>
                      </a:r>
                    </a:p>
                  </a:txBody>
                  <a:tcPr marL="91435" marR="91435" marT="45722" marB="45722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713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Onda 3</a:t>
                      </a:r>
                    </a:p>
                  </a:txBody>
                  <a:tcPr marL="91435" marR="91435" marT="45722" marB="45722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71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Onda 4</a:t>
                      </a:r>
                    </a:p>
                    <a:p>
                      <a:pPr algn="ctr"/>
                      <a:endParaRPr lang="pt-B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5" marR="91435" marT="45722" marB="45722" anchor="ctr"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2364794"/>
                  </a:ext>
                </a:extLst>
              </a:tr>
              <a:tr h="714128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5" marR="91435" marT="45722" marB="4572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5" marR="91435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A0D60E2-6B7C-4518-84F0-BDD4F4B86FCE}"/>
              </a:ext>
            </a:extLst>
          </p:cNvPr>
          <p:cNvGrpSpPr/>
          <p:nvPr/>
        </p:nvGrpSpPr>
        <p:grpSpPr>
          <a:xfrm>
            <a:off x="3196431" y="1058812"/>
            <a:ext cx="2709863" cy="670717"/>
            <a:chOff x="4698206" y="4036228"/>
            <a:chExt cx="2709863" cy="670717"/>
          </a:xfrm>
        </p:grpSpPr>
        <p:sp>
          <p:nvSpPr>
            <p:cNvPr id="16" name="Retângulo: Canto Dobrado 15">
              <a:extLst>
                <a:ext uri="{FF2B5EF4-FFF2-40B4-BE49-F238E27FC236}">
                  <a16:creationId xmlns:a16="http://schemas.microsoft.com/office/drawing/2014/main" id="{DD2D7859-C98F-411B-9621-F4FC7E0EA886}"/>
                </a:ext>
              </a:extLst>
            </p:cNvPr>
            <p:cNvSpPr/>
            <p:nvPr/>
          </p:nvSpPr>
          <p:spPr>
            <a:xfrm>
              <a:off x="4698206" y="4036228"/>
              <a:ext cx="2709863" cy="670717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91EDE464-225B-4325-A267-4B29F0A15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163196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no site o preço do amendoim.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88728B3-AC35-453E-B13B-CD212875D14A}"/>
              </a:ext>
            </a:extLst>
          </p:cNvPr>
          <p:cNvGrpSpPr/>
          <p:nvPr/>
        </p:nvGrpSpPr>
        <p:grpSpPr>
          <a:xfrm>
            <a:off x="3216096" y="2880835"/>
            <a:ext cx="2992569" cy="892552"/>
            <a:chOff x="1797050" y="2533650"/>
            <a:chExt cx="2992569" cy="1341438"/>
          </a:xfrm>
        </p:grpSpPr>
        <p:sp>
          <p:nvSpPr>
            <p:cNvPr id="19" name="Retângulo: Canto Dobrado 18">
              <a:extLst>
                <a:ext uri="{FF2B5EF4-FFF2-40B4-BE49-F238E27FC236}">
                  <a16:creationId xmlns:a16="http://schemas.microsoft.com/office/drawing/2014/main" id="{61C13E25-C592-4DAB-ADA8-0DC8074EFD15}"/>
                </a:ext>
              </a:extLst>
            </p:cNvPr>
            <p:cNvSpPr/>
            <p:nvPr/>
          </p:nvSpPr>
          <p:spPr>
            <a:xfrm>
              <a:off x="1797050" y="2533650"/>
              <a:ext cx="2709863" cy="1341438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20" name="CaixaDeTexto 16">
              <a:extLst>
                <a:ext uri="{FF2B5EF4-FFF2-40B4-BE49-F238E27FC236}">
                  <a16:creationId xmlns:a16="http://schemas.microsoft.com/office/drawing/2014/main" id="{07D5B067-45B0-4F41-9CA6-0108EBAAF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569" y="3042830"/>
              <a:ext cx="24320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r>
                <a:rPr lang="pt-BR" alt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Filtro de dados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B9BE6F3-71EA-4BD5-B2D3-5DA1FDC52BB5}"/>
              </a:ext>
            </a:extLst>
          </p:cNvPr>
          <p:cNvGrpSpPr/>
          <p:nvPr/>
        </p:nvGrpSpPr>
        <p:grpSpPr>
          <a:xfrm>
            <a:off x="3216096" y="2010171"/>
            <a:ext cx="2709862" cy="570879"/>
            <a:chOff x="4698206" y="4813136"/>
            <a:chExt cx="2709862" cy="570879"/>
          </a:xfrm>
        </p:grpSpPr>
        <p:sp>
          <p:nvSpPr>
            <p:cNvPr id="22" name="Retângulo: Canto Dobrado 21">
              <a:extLst>
                <a:ext uri="{FF2B5EF4-FFF2-40B4-BE49-F238E27FC236}">
                  <a16:creationId xmlns:a16="http://schemas.microsoft.com/office/drawing/2014/main" id="{A2B434B1-66D2-4147-B76D-338DD08A09C9}"/>
                </a:ext>
              </a:extLst>
            </p:cNvPr>
            <p:cNvSpPr/>
            <p:nvPr/>
          </p:nvSpPr>
          <p:spPr>
            <a:xfrm>
              <a:off x="4698206" y="4813136"/>
              <a:ext cx="2709862" cy="570879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23" name="CaixaDeTexto 16">
              <a:extLst>
                <a:ext uri="{FF2B5EF4-FFF2-40B4-BE49-F238E27FC236}">
                  <a16:creationId xmlns:a16="http://schemas.microsoft.com/office/drawing/2014/main" id="{894618F5-1901-42F3-8CE4-72C6761F40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922245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em site meteorológico.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2EB587F-37FB-4BC2-A2C9-BA1EBE077C87}"/>
              </a:ext>
            </a:extLst>
          </p:cNvPr>
          <p:cNvGrpSpPr/>
          <p:nvPr/>
        </p:nvGrpSpPr>
        <p:grpSpPr>
          <a:xfrm>
            <a:off x="3196430" y="4011987"/>
            <a:ext cx="2709863" cy="907641"/>
            <a:chOff x="1797050" y="4021139"/>
            <a:chExt cx="2709863" cy="907641"/>
          </a:xfrm>
          <a:solidFill>
            <a:srgbClr val="FFFF00"/>
          </a:solidFill>
        </p:grpSpPr>
        <p:sp>
          <p:nvSpPr>
            <p:cNvPr id="25" name="Retângulo: Canto Dobrado 24">
              <a:extLst>
                <a:ext uri="{FF2B5EF4-FFF2-40B4-BE49-F238E27FC236}">
                  <a16:creationId xmlns:a16="http://schemas.microsoft.com/office/drawing/2014/main" id="{0C709D90-C362-41B8-A4FA-F54FE61884A9}"/>
                </a:ext>
              </a:extLst>
            </p:cNvPr>
            <p:cNvSpPr/>
            <p:nvPr/>
          </p:nvSpPr>
          <p:spPr>
            <a:xfrm>
              <a:off x="1797050" y="4021139"/>
              <a:ext cx="2709863" cy="670717"/>
            </a:xfrm>
            <a:prstGeom prst="foldedCorne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26" name="CaixaDeTexto 15">
              <a:extLst>
                <a:ext uri="{FF2B5EF4-FFF2-40B4-BE49-F238E27FC236}">
                  <a16:creationId xmlns:a16="http://schemas.microsoft.com/office/drawing/2014/main" id="{1FD0CAA2-DA7F-435C-993B-DB1B49D82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351" y="4036228"/>
              <a:ext cx="2432050" cy="8925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da incidência de chuva</a:t>
              </a:r>
            </a:p>
            <a:p>
              <a:pPr algn="just" eaLnBrk="1" hangingPunct="1"/>
              <a:endPara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B6B0251-C29B-4013-8301-CCB068653623}"/>
              </a:ext>
            </a:extLst>
          </p:cNvPr>
          <p:cNvGrpSpPr/>
          <p:nvPr/>
        </p:nvGrpSpPr>
        <p:grpSpPr>
          <a:xfrm>
            <a:off x="6837450" y="4130255"/>
            <a:ext cx="2709862" cy="686194"/>
            <a:chOff x="4722813" y="2530474"/>
            <a:chExt cx="2709862" cy="619060"/>
          </a:xfrm>
        </p:grpSpPr>
        <p:sp>
          <p:nvSpPr>
            <p:cNvPr id="28" name="Retângulo: Canto Dobrado 27">
              <a:extLst>
                <a:ext uri="{FF2B5EF4-FFF2-40B4-BE49-F238E27FC236}">
                  <a16:creationId xmlns:a16="http://schemas.microsoft.com/office/drawing/2014/main" id="{A964DFC3-E47F-48AB-B4DA-C91460B76045}"/>
                </a:ext>
              </a:extLst>
            </p:cNvPr>
            <p:cNvSpPr/>
            <p:nvPr/>
          </p:nvSpPr>
          <p:spPr>
            <a:xfrm>
              <a:off x="4722813" y="2530474"/>
              <a:ext cx="2709862" cy="515027"/>
            </a:xfrm>
            <a:prstGeom prst="foldedCorne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29" name="CaixaDeTexto 16">
              <a:extLst>
                <a:ext uri="{FF2B5EF4-FFF2-40B4-BE49-F238E27FC236}">
                  <a16:creationId xmlns:a16="http://schemas.microsoft.com/office/drawing/2014/main" id="{920DB10D-78D3-4CF3-A4B3-CBDF65799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114" y="2566437"/>
              <a:ext cx="2432050" cy="583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do dólar.</a:t>
              </a:r>
            </a:p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7FE14A77-18BE-43D6-A7C8-5B2478BC2BB4}"/>
              </a:ext>
            </a:extLst>
          </p:cNvPr>
          <p:cNvGraphicFramePr>
            <a:graphicFrameLocks noGrp="1"/>
          </p:cNvGraphicFramePr>
          <p:nvPr/>
        </p:nvGraphicFramePr>
        <p:xfrm>
          <a:off x="823913" y="241300"/>
          <a:ext cx="10333038" cy="557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66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66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6063"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É: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 </a:t>
                      </a:r>
                      <a:r>
                        <a:rPr lang="pt-BR" sz="18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Crawler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Ferramenta de coleta de dados;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Fácil manuseio;</a:t>
                      </a:r>
                    </a:p>
                  </a:txBody>
                  <a:tcPr marL="91437" marR="914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Não É: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Rede Social;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Aplicativo mobile;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Offline;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Produto físico;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Ferramenta de pesquisa.</a:t>
                      </a:r>
                    </a:p>
                    <a:p>
                      <a:endParaRPr lang="pt-BR" sz="1800" dirty="0"/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6063">
                <a:tc>
                  <a:txBody>
                    <a:bodyPr/>
                    <a:lstStyle/>
                    <a:p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Faz: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Coleta dados na internet;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Filtra dados coletados;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sz="18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37" marR="9143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Não faz: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Previsão do tempo;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Previsão do dólar;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Cálculos probabilísticos;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Previsão do preço do amendoim;</a:t>
                      </a:r>
                    </a:p>
                    <a:p>
                      <a:endParaRPr lang="pt-BR" sz="1800" dirty="0"/>
                    </a:p>
                  </a:txBody>
                  <a:tcPr marL="91437" marR="9143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E7800A2-EF3D-41D3-ACC6-E33EC9D7831E}"/>
              </a:ext>
            </a:extLst>
          </p:cNvPr>
          <p:cNvSpPr txBox="1"/>
          <p:nvPr/>
        </p:nvSpPr>
        <p:spPr>
          <a:xfrm>
            <a:off x="706438" y="650875"/>
            <a:ext cx="10820400" cy="1846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b="1" dirty="0">
                <a:latin typeface="Century Schoolbook" panose="02040604050505020304" pitchFamily="18" charset="0"/>
              </a:rPr>
              <a:t>Objetivos: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+mn-lt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 dirty="0">
              <a:latin typeface="+mn-lt"/>
            </a:endParaRP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Mostrar dados coletados.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Coletar dados em site meteorológico e boletim diário do estado de São Paulo.</a:t>
            </a:r>
          </a:p>
          <a:p>
            <a:pPr marL="285750" indent="-285750" algn="just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Relacionar as causas e efeitos do eventos meteorológicos com o preço do amendoim.</a:t>
            </a:r>
            <a:endParaRPr lang="pt-BR" dirty="0"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5E6B13B-F977-40AC-8208-C68B5B273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77929"/>
              </p:ext>
            </p:extLst>
          </p:nvPr>
        </p:nvGraphicFramePr>
        <p:xfrm>
          <a:off x="5704645" y="942977"/>
          <a:ext cx="5377212" cy="4417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45841"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Nome:</a:t>
                      </a:r>
                    </a:p>
                    <a:p>
                      <a:endParaRPr lang="pt-BR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BR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Nal</a:t>
                      </a: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Silva </a:t>
                      </a:r>
                      <a:r>
                        <a:rPr lang="pt-BR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Tortilho</a:t>
                      </a:r>
                      <a:endParaRPr lang="pt-BR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45724" marB="4572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Perfil:</a:t>
                      </a:r>
                    </a:p>
                    <a:p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 anos;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Fazendeiro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Casado;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Mora em </a:t>
                      </a:r>
                      <a:r>
                        <a:rPr lang="pt-BR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Jáu</a:t>
                      </a: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1747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Comportamento:</a:t>
                      </a:r>
                    </a:p>
                    <a:p>
                      <a:endParaRPr lang="pt-BR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Gosta de cuidar de sua propriedade;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Ama animais;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Adora brincar com os seus netos.</a:t>
                      </a:r>
                      <a:endParaRPr lang="pt-B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pt-BR" sz="1800" dirty="0"/>
                    </a:p>
                  </a:txBody>
                  <a:tcPr marL="91433" marR="91433" marT="45724" marB="4572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Necessidade:</a:t>
                      </a:r>
                    </a:p>
                    <a:p>
                      <a:endParaRPr lang="pt-BR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Mais informações sobre o preço do amendoim;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Saber como anda o mercado de amendoim;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Analisar o preço que ele pedir na comercialização para que não fique fora do mercado.</a:t>
                      </a:r>
                    </a:p>
                    <a:p>
                      <a:endParaRPr lang="pt-BR" sz="1800" dirty="0"/>
                    </a:p>
                  </a:txBody>
                  <a:tcPr marL="91433" marR="91433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78" name="Imagem 7">
            <a:extLst>
              <a:ext uri="{FF2B5EF4-FFF2-40B4-BE49-F238E27FC236}">
                <a16:creationId xmlns:a16="http://schemas.microsoft.com/office/drawing/2014/main" id="{C2172271-28F6-4683-BF88-D613D1CF0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339" y="942977"/>
            <a:ext cx="3440273" cy="381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0" name="CaixaDeTexto 14">
            <a:extLst>
              <a:ext uri="{FF2B5EF4-FFF2-40B4-BE49-F238E27FC236}">
                <a16:creationId xmlns:a16="http://schemas.microsoft.com/office/drawing/2014/main" id="{04705103-A687-4C4B-9F66-EBBEF308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201613"/>
            <a:ext cx="1649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r>
              <a:rPr lang="pt-BR" altLang="pt-BR" sz="2400" b="1" dirty="0">
                <a:latin typeface="Century Schoolbook" panose="02040604050505020304" pitchFamily="18" charset="0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2722584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65E6B13B-F977-40AC-8208-C68B5B273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132692"/>
              </p:ext>
            </p:extLst>
          </p:nvPr>
        </p:nvGraphicFramePr>
        <p:xfrm>
          <a:off x="5704645" y="942977"/>
          <a:ext cx="5377212" cy="4543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86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7423"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Nome:</a:t>
                      </a:r>
                    </a:p>
                    <a:p>
                      <a:endParaRPr lang="pt-BR" sz="12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João Ramalho Pereira</a:t>
                      </a:r>
                    </a:p>
                  </a:txBody>
                  <a:tcPr marL="91433" marR="91433" marT="45724" marB="4572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Perfil:</a:t>
                      </a:r>
                    </a:p>
                    <a:p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28 anos;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Fazendeiro</a:t>
                      </a:r>
                      <a:r>
                        <a:rPr lang="pt-BR" sz="18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Solteiro;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Mora em Pompéia-SP.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Comportamento:</a:t>
                      </a:r>
                    </a:p>
                    <a:p>
                      <a:endParaRPr lang="pt-BR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Observador;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Ativo;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Empreendedor.</a:t>
                      </a:r>
                    </a:p>
                    <a:p>
                      <a:endParaRPr lang="pt-BR" sz="1800" dirty="0"/>
                    </a:p>
                  </a:txBody>
                  <a:tcPr marL="91433" marR="91433" marT="45724" marB="4572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Necessidade:</a:t>
                      </a:r>
                    </a:p>
                    <a:p>
                      <a:endParaRPr lang="pt-BR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Mais informações sobre o preço do amendoim;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Saber em que épocas comprar insumos;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Decidir a melhor época para o plantio de amendoim.</a:t>
                      </a:r>
                    </a:p>
                    <a:p>
                      <a:endParaRPr lang="pt-BR" sz="1800" dirty="0"/>
                    </a:p>
                  </a:txBody>
                  <a:tcPr marL="91433" marR="91433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380" name="CaixaDeTexto 14">
            <a:extLst>
              <a:ext uri="{FF2B5EF4-FFF2-40B4-BE49-F238E27FC236}">
                <a16:creationId xmlns:a16="http://schemas.microsoft.com/office/drawing/2014/main" id="{04705103-A687-4C4B-9F66-EBBEF308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201613"/>
            <a:ext cx="1649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r>
              <a:rPr lang="pt-BR" altLang="pt-BR" sz="2400" b="1" dirty="0">
                <a:latin typeface="Century Schoolbook" panose="02040604050505020304" pitchFamily="18" charset="0"/>
              </a:rPr>
              <a:t>Personas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32A291-4B05-496E-A1B4-DCFAF71AC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0889" y="1929468"/>
            <a:ext cx="3485625" cy="23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1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4">
            <a:extLst>
              <a:ext uri="{FF2B5EF4-FFF2-40B4-BE49-F238E27FC236}">
                <a16:creationId xmlns:a16="http://schemas.microsoft.com/office/drawing/2014/main" id="{E9690212-F3B9-461B-957D-C6FAD8870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08319"/>
              </p:ext>
            </p:extLst>
          </p:nvPr>
        </p:nvGraphicFramePr>
        <p:xfrm>
          <a:off x="5939963" y="777414"/>
          <a:ext cx="5667018" cy="4561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3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751"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Nome:</a:t>
                      </a:r>
                    </a:p>
                    <a:p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Patrícia Costa </a:t>
                      </a:r>
                      <a:r>
                        <a:rPr lang="pt-BR" sz="1200" b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Rezendes</a:t>
                      </a:r>
                      <a:endParaRPr lang="pt-BR" sz="12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Perfil:</a:t>
                      </a:r>
                    </a:p>
                    <a:p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 anos;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Empresaria;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Divorciada.</a:t>
                      </a:r>
                      <a:endParaRPr lang="pt-BR" sz="18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33" marR="91433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0751"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Century Schoolbook" panose="02040604050505020304" pitchFamily="18" charset="0"/>
                        </a:rPr>
                        <a:t>Comportamento:</a:t>
                      </a:r>
                    </a:p>
                    <a:p>
                      <a:endParaRPr lang="pt-BR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Analítica;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Reservada;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Ativa.</a:t>
                      </a:r>
                      <a:endParaRPr lang="pt-B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pt-BR" sz="1800" dirty="0"/>
                    </a:p>
                  </a:txBody>
                  <a:tcPr marL="91433" marR="91433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latin typeface="Century Schoolbook" panose="02040604050505020304" pitchFamily="18" charset="0"/>
                        </a:rPr>
                        <a:t>Necessidade:</a:t>
                      </a:r>
                    </a:p>
                    <a:p>
                      <a:endParaRPr lang="pt-BR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Acompanhar a variação do preço para comercialização;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sz="1200" dirty="0"/>
                    </a:p>
                    <a:p>
                      <a:endParaRPr lang="pt-BR" sz="1800" dirty="0"/>
                    </a:p>
                  </a:txBody>
                  <a:tcPr marL="91433" marR="91433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379" name="Imagem 13">
            <a:extLst>
              <a:ext uri="{FF2B5EF4-FFF2-40B4-BE49-F238E27FC236}">
                <a16:creationId xmlns:a16="http://schemas.microsoft.com/office/drawing/2014/main" id="{EE1D30F4-6F66-433D-8407-A7B8CC568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200764"/>
            <a:ext cx="2562123" cy="3843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80" name="CaixaDeTexto 14">
            <a:extLst>
              <a:ext uri="{FF2B5EF4-FFF2-40B4-BE49-F238E27FC236}">
                <a16:creationId xmlns:a16="http://schemas.microsoft.com/office/drawing/2014/main" id="{04705103-A687-4C4B-9F66-EBBEF308C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201613"/>
            <a:ext cx="1649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pPr eaLnBrk="1" hangingPunct="1"/>
            <a:r>
              <a:rPr lang="pt-BR" altLang="pt-BR" sz="2400" b="1">
                <a:latin typeface="Century Schoolbook" panose="02040604050505020304" pitchFamily="18" charset="0"/>
              </a:rPr>
              <a:t>Personas</a:t>
            </a:r>
          </a:p>
        </p:txBody>
      </p:sp>
    </p:spTree>
    <p:extLst>
      <p:ext uri="{BB962C8B-B14F-4D97-AF65-F5344CB8AC3E}">
        <p14:creationId xmlns:p14="http://schemas.microsoft.com/office/powerpoint/2010/main" val="845685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152A84A5-E0B9-436B-A13E-C30E517F9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432963"/>
              </p:ext>
            </p:extLst>
          </p:nvPr>
        </p:nvGraphicFramePr>
        <p:xfrm>
          <a:off x="538163" y="198438"/>
          <a:ext cx="10779124" cy="55673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4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4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9793">
                <a:tc>
                  <a:txBody>
                    <a:bodyPr/>
                    <a:lstStyle/>
                    <a:p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Objetivos:</a:t>
                      </a:r>
                    </a:p>
                  </a:txBody>
                  <a:tcPr marT="45726" marB="4572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Mostrar dados coletados</a:t>
                      </a:r>
                    </a:p>
                  </a:txBody>
                  <a:tcPr marT="45726" marB="457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Coletar dados em site meteorológico e boletim diário do estado de São Paulo</a:t>
                      </a:r>
                    </a:p>
                  </a:txBody>
                  <a:tcPr marT="45726" marB="457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Relacionar as causas e efeitos do eventos meteorológicos com o preço do amendoim</a:t>
                      </a:r>
                    </a:p>
                  </a:txBody>
                  <a:tcPr marT="45726" marB="4572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815">
                <a:tc>
                  <a:txBody>
                    <a:bodyPr/>
                    <a:lstStyle/>
                    <a:p>
                      <a:r>
                        <a:rPr lang="pt-BR" sz="2400" b="1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Personas:</a:t>
                      </a:r>
                    </a:p>
                  </a:txBody>
                  <a:tcPr marT="45726" marB="4572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1113">
                <a:tc>
                  <a:txBody>
                    <a:bodyPr/>
                    <a:lstStyle/>
                    <a:p>
                      <a:r>
                        <a:rPr lang="pt-B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Nal</a:t>
                      </a: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Silva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Tortilho</a:t>
                      </a:r>
                      <a:endParaRPr lang="pt-B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Filtro de dados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Busca no site o preço do amendoim.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Busca em site meteorológico.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Relacionar o preço do amendoim com a variação da incidência de chuva.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92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João Ramalho Pereira</a:t>
                      </a:r>
                    </a:p>
                    <a:p>
                      <a:endParaRPr lang="pt-B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Filtro de dados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pt-B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Busca no site o preço do amendoim.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Busca em site meteorológico.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Relacionar o preço do amendoim com a variação da incidência de chuva.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endParaRPr lang="pt-B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166483"/>
                  </a:ext>
                </a:extLst>
              </a:tr>
              <a:tr h="1696373">
                <a:tc>
                  <a:txBody>
                    <a:bodyPr/>
                    <a:lstStyle/>
                    <a:p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Patrícia Costa </a:t>
                      </a:r>
                      <a:r>
                        <a:rPr lang="pt-BR" sz="16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Rezendes</a:t>
                      </a:r>
                      <a:endParaRPr lang="pt-BR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26" marB="45726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Filtro de dados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Busca no site o preço do amendoim.</a:t>
                      </a:r>
                    </a:p>
                    <a:p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pt-B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Relacionar o preço do amendoim com a variação do dólar.</a:t>
                      </a:r>
                    </a:p>
                  </a:txBody>
                  <a:tcPr marT="45726" marB="4572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406" name="Imagem 4">
            <a:extLst>
              <a:ext uri="{FF2B5EF4-FFF2-40B4-BE49-F238E27FC236}">
                <a16:creationId xmlns:a16="http://schemas.microsoft.com/office/drawing/2014/main" id="{E1856483-08CE-4BC3-81A5-2245CDC69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11" y="1575614"/>
            <a:ext cx="735012" cy="81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7" name="Imagem 6">
            <a:extLst>
              <a:ext uri="{FF2B5EF4-FFF2-40B4-BE49-F238E27FC236}">
                <a16:creationId xmlns:a16="http://schemas.microsoft.com/office/drawing/2014/main" id="{34F42A10-F06A-4D69-82DF-C5CD098D5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94" y="4645025"/>
            <a:ext cx="735012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EF6DFDC-62EF-4EF3-9C5E-64912C51D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09417" y="3077528"/>
            <a:ext cx="1194870" cy="7965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EF4AF1A8-A5CA-4DA5-A65F-76577A8D6A2F}"/>
              </a:ext>
            </a:extLst>
          </p:cNvPr>
          <p:cNvGraphicFramePr>
            <a:graphicFrameLocks noGrp="1"/>
          </p:cNvGraphicFramePr>
          <p:nvPr/>
        </p:nvGraphicFramePr>
        <p:xfrm>
          <a:off x="436563" y="125413"/>
          <a:ext cx="11517312" cy="605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7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24">
                <a:tc gridSpan="5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Entendimento de Negócio x Certeza Técnica</a:t>
                      </a:r>
                    </a:p>
                  </a:txBody>
                  <a:tcPr marL="91434" marR="91434" marT="45722" marB="4572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Negócio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29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Entendo Muito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52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Entendo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0365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Entendo pouco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128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Baixo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Médio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Alto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Técnico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tângulo: Canto Dobrado 6">
            <a:extLst>
              <a:ext uri="{FF2B5EF4-FFF2-40B4-BE49-F238E27FC236}">
                <a16:creationId xmlns:a16="http://schemas.microsoft.com/office/drawing/2014/main" id="{1910F576-3D22-437A-A398-672135FF826E}"/>
              </a:ext>
            </a:extLst>
          </p:cNvPr>
          <p:cNvSpPr/>
          <p:nvPr/>
        </p:nvSpPr>
        <p:spPr>
          <a:xfrm>
            <a:off x="1797050" y="908050"/>
            <a:ext cx="2709863" cy="1341438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Retângulo: Canto Dobrado 7">
            <a:extLst>
              <a:ext uri="{FF2B5EF4-FFF2-40B4-BE49-F238E27FC236}">
                <a16:creationId xmlns:a16="http://schemas.microsoft.com/office/drawing/2014/main" id="{E24A2830-3C34-4D4E-8121-4B48B5BB3051}"/>
              </a:ext>
            </a:extLst>
          </p:cNvPr>
          <p:cNvSpPr/>
          <p:nvPr/>
        </p:nvSpPr>
        <p:spPr>
          <a:xfrm>
            <a:off x="7648575" y="908050"/>
            <a:ext cx="2709863" cy="1341438"/>
          </a:xfrm>
          <a:prstGeom prst="foldedCorne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1" name="Retângulo: Canto Dobrado 10">
            <a:extLst>
              <a:ext uri="{FF2B5EF4-FFF2-40B4-BE49-F238E27FC236}">
                <a16:creationId xmlns:a16="http://schemas.microsoft.com/office/drawing/2014/main" id="{085CBFD9-AEBB-44F0-81A7-C024AAC7AD66}"/>
              </a:ext>
            </a:extLst>
          </p:cNvPr>
          <p:cNvSpPr/>
          <p:nvPr/>
        </p:nvSpPr>
        <p:spPr>
          <a:xfrm>
            <a:off x="7648575" y="2530475"/>
            <a:ext cx="2709863" cy="1341438"/>
          </a:xfrm>
          <a:prstGeom prst="foldedCorne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Retângulo: Canto Dobrado 13">
            <a:extLst>
              <a:ext uri="{FF2B5EF4-FFF2-40B4-BE49-F238E27FC236}">
                <a16:creationId xmlns:a16="http://schemas.microsoft.com/office/drawing/2014/main" id="{3D139A1E-BC9F-4489-8C11-9B8BB2F58DF1}"/>
              </a:ext>
            </a:extLst>
          </p:cNvPr>
          <p:cNvSpPr/>
          <p:nvPr/>
        </p:nvSpPr>
        <p:spPr>
          <a:xfrm>
            <a:off x="7648575" y="4027488"/>
            <a:ext cx="2709863" cy="1341437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Retângulo: Canto Dobrado 4">
            <a:extLst>
              <a:ext uri="{FF2B5EF4-FFF2-40B4-BE49-F238E27FC236}">
                <a16:creationId xmlns:a16="http://schemas.microsoft.com/office/drawing/2014/main" id="{D21D1961-F7D8-4123-AFC8-25ECBEC703EE}"/>
              </a:ext>
            </a:extLst>
          </p:cNvPr>
          <p:cNvSpPr/>
          <p:nvPr/>
        </p:nvSpPr>
        <p:spPr>
          <a:xfrm>
            <a:off x="4722813" y="908050"/>
            <a:ext cx="2709862" cy="1341438"/>
          </a:xfrm>
          <a:prstGeom prst="foldedCorner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C65CECC2-C4B7-442E-AAA2-856B043D3856}"/>
              </a:ext>
            </a:extLst>
          </p:cNvPr>
          <p:cNvGrpSpPr/>
          <p:nvPr/>
        </p:nvGrpSpPr>
        <p:grpSpPr>
          <a:xfrm>
            <a:off x="1797050" y="4019154"/>
            <a:ext cx="2709863" cy="670717"/>
            <a:chOff x="4698206" y="4036228"/>
            <a:chExt cx="2709863" cy="670717"/>
          </a:xfrm>
        </p:grpSpPr>
        <p:sp>
          <p:nvSpPr>
            <p:cNvPr id="22" name="Retângulo: Canto Dobrado 21">
              <a:extLst>
                <a:ext uri="{FF2B5EF4-FFF2-40B4-BE49-F238E27FC236}">
                  <a16:creationId xmlns:a16="http://schemas.microsoft.com/office/drawing/2014/main" id="{9DC5505C-D6AE-4F63-A3D2-31DC6A538559}"/>
                </a:ext>
              </a:extLst>
            </p:cNvPr>
            <p:cNvSpPr/>
            <p:nvPr/>
          </p:nvSpPr>
          <p:spPr>
            <a:xfrm>
              <a:off x="4698206" y="4036228"/>
              <a:ext cx="2709863" cy="670717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7453" name="CaixaDeTexto 14">
              <a:extLst>
                <a:ext uri="{FF2B5EF4-FFF2-40B4-BE49-F238E27FC236}">
                  <a16:creationId xmlns:a16="http://schemas.microsoft.com/office/drawing/2014/main" id="{69C55898-53BD-4120-B549-8CF5E3E7C5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163196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no site o preço do amendoim.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CE616CE-6617-4D44-B418-16011D0E8F53}"/>
              </a:ext>
            </a:extLst>
          </p:cNvPr>
          <p:cNvGrpSpPr/>
          <p:nvPr/>
        </p:nvGrpSpPr>
        <p:grpSpPr>
          <a:xfrm>
            <a:off x="4698206" y="2521359"/>
            <a:ext cx="2709863" cy="907641"/>
            <a:chOff x="1797050" y="4021139"/>
            <a:chExt cx="2709863" cy="907641"/>
          </a:xfrm>
          <a:solidFill>
            <a:srgbClr val="FFFF00"/>
          </a:solidFill>
        </p:grpSpPr>
        <p:sp>
          <p:nvSpPr>
            <p:cNvPr id="12" name="Retângulo: Canto Dobrado 11">
              <a:extLst>
                <a:ext uri="{FF2B5EF4-FFF2-40B4-BE49-F238E27FC236}">
                  <a16:creationId xmlns:a16="http://schemas.microsoft.com/office/drawing/2014/main" id="{6E9CFDAD-8BB1-4441-9D9E-3C38044B0C92}"/>
                </a:ext>
              </a:extLst>
            </p:cNvPr>
            <p:cNvSpPr/>
            <p:nvPr/>
          </p:nvSpPr>
          <p:spPr>
            <a:xfrm>
              <a:off x="1797050" y="4021139"/>
              <a:ext cx="2709863" cy="670717"/>
            </a:xfrm>
            <a:prstGeom prst="foldedCorne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7454" name="CaixaDeTexto 15">
              <a:extLst>
                <a:ext uri="{FF2B5EF4-FFF2-40B4-BE49-F238E27FC236}">
                  <a16:creationId xmlns:a16="http://schemas.microsoft.com/office/drawing/2014/main" id="{6B9FB4A7-94BF-4531-8138-BFB1EDFD8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351" y="4036228"/>
              <a:ext cx="2432050" cy="8925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da incidência de chuva</a:t>
              </a:r>
            </a:p>
            <a:p>
              <a:pPr algn="just" eaLnBrk="1" hangingPunct="1"/>
              <a:endPara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9705D94-C564-455C-9451-D12E2B59E3B7}"/>
              </a:ext>
            </a:extLst>
          </p:cNvPr>
          <p:cNvGrpSpPr/>
          <p:nvPr/>
        </p:nvGrpSpPr>
        <p:grpSpPr>
          <a:xfrm>
            <a:off x="1797050" y="2533650"/>
            <a:ext cx="2992569" cy="1341438"/>
            <a:chOff x="1797050" y="2533650"/>
            <a:chExt cx="2992569" cy="1341438"/>
          </a:xfrm>
        </p:grpSpPr>
        <p:sp>
          <p:nvSpPr>
            <p:cNvPr id="9" name="Retângulo: Canto Dobrado 8">
              <a:extLst>
                <a:ext uri="{FF2B5EF4-FFF2-40B4-BE49-F238E27FC236}">
                  <a16:creationId xmlns:a16="http://schemas.microsoft.com/office/drawing/2014/main" id="{36D56169-2AA1-4D48-84C9-CF5B3870DBE0}"/>
                </a:ext>
              </a:extLst>
            </p:cNvPr>
            <p:cNvSpPr/>
            <p:nvPr/>
          </p:nvSpPr>
          <p:spPr>
            <a:xfrm>
              <a:off x="1797050" y="2533650"/>
              <a:ext cx="2709863" cy="1341438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7455" name="CaixaDeTexto 16">
              <a:extLst>
                <a:ext uri="{FF2B5EF4-FFF2-40B4-BE49-F238E27FC236}">
                  <a16:creationId xmlns:a16="http://schemas.microsoft.com/office/drawing/2014/main" id="{56515E59-FCC6-4559-8DFE-6A1704BBC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569" y="3042830"/>
              <a:ext cx="24320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r>
                <a:rPr lang="pt-BR" alt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Filtro de dados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548E0D5-EBC3-443C-A8B5-C3621F114D1D}"/>
              </a:ext>
            </a:extLst>
          </p:cNvPr>
          <p:cNvGrpSpPr/>
          <p:nvPr/>
        </p:nvGrpSpPr>
        <p:grpSpPr>
          <a:xfrm>
            <a:off x="1797050" y="4796062"/>
            <a:ext cx="2709862" cy="570879"/>
            <a:chOff x="4698206" y="4813136"/>
            <a:chExt cx="2709862" cy="570879"/>
          </a:xfrm>
        </p:grpSpPr>
        <p:sp>
          <p:nvSpPr>
            <p:cNvPr id="24" name="Retângulo: Canto Dobrado 23">
              <a:extLst>
                <a:ext uri="{FF2B5EF4-FFF2-40B4-BE49-F238E27FC236}">
                  <a16:creationId xmlns:a16="http://schemas.microsoft.com/office/drawing/2014/main" id="{668E1D3D-9D9B-48E6-90B2-2AE9D2634FD8}"/>
                </a:ext>
              </a:extLst>
            </p:cNvPr>
            <p:cNvSpPr/>
            <p:nvPr/>
          </p:nvSpPr>
          <p:spPr>
            <a:xfrm>
              <a:off x="4698206" y="4813136"/>
              <a:ext cx="2709862" cy="570879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16" name="CaixaDeTexto 16">
              <a:extLst>
                <a:ext uri="{FF2B5EF4-FFF2-40B4-BE49-F238E27FC236}">
                  <a16:creationId xmlns:a16="http://schemas.microsoft.com/office/drawing/2014/main" id="{7880F501-52DB-481C-AAAB-C5B0A259D8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922245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em site meteorológico.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15A518-F1CA-4AFF-B965-1BCAE19126A1}"/>
              </a:ext>
            </a:extLst>
          </p:cNvPr>
          <p:cNvGrpSpPr/>
          <p:nvPr/>
        </p:nvGrpSpPr>
        <p:grpSpPr>
          <a:xfrm>
            <a:off x="4698206" y="3313356"/>
            <a:ext cx="2709862" cy="686193"/>
            <a:chOff x="4722813" y="2530474"/>
            <a:chExt cx="2709862" cy="619059"/>
          </a:xfrm>
        </p:grpSpPr>
        <p:sp>
          <p:nvSpPr>
            <p:cNvPr id="20" name="Retângulo: Canto Dobrado 19">
              <a:extLst>
                <a:ext uri="{FF2B5EF4-FFF2-40B4-BE49-F238E27FC236}">
                  <a16:creationId xmlns:a16="http://schemas.microsoft.com/office/drawing/2014/main" id="{3737EF26-D089-4CE6-AA8E-9371579612EE}"/>
                </a:ext>
              </a:extLst>
            </p:cNvPr>
            <p:cNvSpPr/>
            <p:nvPr/>
          </p:nvSpPr>
          <p:spPr>
            <a:xfrm>
              <a:off x="4722813" y="2530474"/>
              <a:ext cx="2709862" cy="515027"/>
            </a:xfrm>
            <a:prstGeom prst="foldedCorne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21" name="CaixaDeTexto 16">
              <a:extLst>
                <a:ext uri="{FF2B5EF4-FFF2-40B4-BE49-F238E27FC236}">
                  <a16:creationId xmlns:a16="http://schemas.microsoft.com/office/drawing/2014/main" id="{9D9D129C-7881-4F28-ADC7-001855D39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114" y="2566436"/>
              <a:ext cx="2432050" cy="583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do dólar.</a:t>
              </a:r>
            </a:p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  <p:sp>
        <p:nvSpPr>
          <p:cNvPr id="27" name="Retângulo: Canto Dobrado 26">
            <a:extLst>
              <a:ext uri="{FF2B5EF4-FFF2-40B4-BE49-F238E27FC236}">
                <a16:creationId xmlns:a16="http://schemas.microsoft.com/office/drawing/2014/main" id="{D7D191EB-22F8-44BF-93FA-D4AA82CA96F7}"/>
              </a:ext>
            </a:extLst>
          </p:cNvPr>
          <p:cNvSpPr/>
          <p:nvPr/>
        </p:nvSpPr>
        <p:spPr>
          <a:xfrm>
            <a:off x="4722812" y="4038215"/>
            <a:ext cx="2709863" cy="1341437"/>
          </a:xfrm>
          <a:prstGeom prst="foldedCorner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ACE06033-3061-498D-8BD3-59E0C3ADB7DD}"/>
              </a:ext>
            </a:extLst>
          </p:cNvPr>
          <p:cNvGraphicFramePr>
            <a:graphicFrameLocks noGrp="1"/>
          </p:cNvGraphicFramePr>
          <p:nvPr/>
        </p:nvGraphicFramePr>
        <p:xfrm>
          <a:off x="436563" y="125413"/>
          <a:ext cx="11517312" cy="6056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7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01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72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24">
                <a:tc gridSpan="5">
                  <a:txBody>
                    <a:bodyPr/>
                    <a:lstStyle/>
                    <a:p>
                      <a:r>
                        <a:rPr lang="pt-BR" sz="2400" dirty="0">
                          <a:solidFill>
                            <a:schemeClr val="tx1"/>
                          </a:solidFill>
                          <a:latin typeface="Century Schoolbook" panose="02040604050505020304" pitchFamily="18" charset="0"/>
                        </a:rPr>
                        <a:t>Nível de esforço x Valor de Negócio</a:t>
                      </a:r>
                    </a:p>
                  </a:txBody>
                  <a:tcPr marL="91434" marR="91434" marT="45722" marB="45722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79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Esforço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292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EEE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452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EE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0365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</a:p>
                  </a:txBody>
                  <a:tcPr marL="91434" marR="91434" marT="45722" marB="45722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800" dirty="0">
                        <a:solidFill>
                          <a:schemeClr val="tx1"/>
                        </a:solidFill>
                      </a:endParaRPr>
                    </a:p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128">
                <a:tc>
                  <a:txBody>
                    <a:bodyPr/>
                    <a:lstStyle/>
                    <a:p>
                      <a:endParaRPr lang="pt-BR" sz="1800" dirty="0"/>
                    </a:p>
                  </a:txBody>
                  <a:tcPr marL="91434" marR="91434" marT="45722" marB="4572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$$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$$$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Valor de negócio</a:t>
                      </a:r>
                    </a:p>
                  </a:txBody>
                  <a:tcPr marL="91434" marR="91434" marT="45722" marB="4572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D36C34D-E704-4DD6-A457-35B28A782E7B}"/>
              </a:ext>
            </a:extLst>
          </p:cNvPr>
          <p:cNvGrpSpPr/>
          <p:nvPr/>
        </p:nvGrpSpPr>
        <p:grpSpPr>
          <a:xfrm>
            <a:off x="1824831" y="1022906"/>
            <a:ext cx="2709863" cy="670717"/>
            <a:chOff x="4698206" y="4036228"/>
            <a:chExt cx="2709863" cy="670717"/>
          </a:xfrm>
        </p:grpSpPr>
        <p:sp>
          <p:nvSpPr>
            <p:cNvPr id="16" name="Retângulo: Canto Dobrado 15">
              <a:extLst>
                <a:ext uri="{FF2B5EF4-FFF2-40B4-BE49-F238E27FC236}">
                  <a16:creationId xmlns:a16="http://schemas.microsoft.com/office/drawing/2014/main" id="{63BA2D43-D2AE-4085-AB9F-39CE63A8294B}"/>
                </a:ext>
              </a:extLst>
            </p:cNvPr>
            <p:cNvSpPr/>
            <p:nvPr/>
          </p:nvSpPr>
          <p:spPr>
            <a:xfrm>
              <a:off x="4698206" y="4036228"/>
              <a:ext cx="2709863" cy="670717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7" name="CaixaDeTexto 14">
              <a:extLst>
                <a:ext uri="{FF2B5EF4-FFF2-40B4-BE49-F238E27FC236}">
                  <a16:creationId xmlns:a16="http://schemas.microsoft.com/office/drawing/2014/main" id="{29F684EA-B561-4B82-BD0A-468FD5187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163196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no site o preço do amendoim.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4FBD73C1-5EF7-4B15-97DA-E320CBAD649E}"/>
              </a:ext>
            </a:extLst>
          </p:cNvPr>
          <p:cNvGrpSpPr/>
          <p:nvPr/>
        </p:nvGrpSpPr>
        <p:grpSpPr>
          <a:xfrm>
            <a:off x="4698934" y="2513035"/>
            <a:ext cx="2992569" cy="1341438"/>
            <a:chOff x="1797050" y="2533650"/>
            <a:chExt cx="2992569" cy="1341438"/>
          </a:xfrm>
        </p:grpSpPr>
        <p:sp>
          <p:nvSpPr>
            <p:cNvPr id="23" name="Retângulo: Canto Dobrado 22">
              <a:extLst>
                <a:ext uri="{FF2B5EF4-FFF2-40B4-BE49-F238E27FC236}">
                  <a16:creationId xmlns:a16="http://schemas.microsoft.com/office/drawing/2014/main" id="{4F7147BF-51E3-45C8-944C-55DA7D64AD71}"/>
                </a:ext>
              </a:extLst>
            </p:cNvPr>
            <p:cNvSpPr/>
            <p:nvPr/>
          </p:nvSpPr>
          <p:spPr>
            <a:xfrm>
              <a:off x="1797050" y="2533650"/>
              <a:ext cx="2709863" cy="1341438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24" name="CaixaDeTexto 16">
              <a:extLst>
                <a:ext uri="{FF2B5EF4-FFF2-40B4-BE49-F238E27FC236}">
                  <a16:creationId xmlns:a16="http://schemas.microsoft.com/office/drawing/2014/main" id="{16C94E44-CE12-46AB-8A74-2457DB4D86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569" y="3042830"/>
              <a:ext cx="24320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eaLnBrk="1" hangingPunct="1"/>
              <a:r>
                <a:rPr lang="pt-BR" altLang="pt-B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Filtro de dados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21A10D2-20BA-4015-B157-9602155BC1F8}"/>
              </a:ext>
            </a:extLst>
          </p:cNvPr>
          <p:cNvGrpSpPr/>
          <p:nvPr/>
        </p:nvGrpSpPr>
        <p:grpSpPr>
          <a:xfrm>
            <a:off x="1824831" y="1799814"/>
            <a:ext cx="2709862" cy="570879"/>
            <a:chOff x="4698206" y="4813136"/>
            <a:chExt cx="2709862" cy="570879"/>
          </a:xfrm>
        </p:grpSpPr>
        <p:sp>
          <p:nvSpPr>
            <p:cNvPr id="26" name="Retângulo: Canto Dobrado 25">
              <a:extLst>
                <a:ext uri="{FF2B5EF4-FFF2-40B4-BE49-F238E27FC236}">
                  <a16:creationId xmlns:a16="http://schemas.microsoft.com/office/drawing/2014/main" id="{206FFA44-6DA7-4C66-B43F-8B642A3481BA}"/>
                </a:ext>
              </a:extLst>
            </p:cNvPr>
            <p:cNvSpPr/>
            <p:nvPr/>
          </p:nvSpPr>
          <p:spPr>
            <a:xfrm>
              <a:off x="4698206" y="4813136"/>
              <a:ext cx="2709862" cy="570879"/>
            </a:xfrm>
            <a:prstGeom prst="foldedCorner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27" name="CaixaDeTexto 16">
              <a:extLst>
                <a:ext uri="{FF2B5EF4-FFF2-40B4-BE49-F238E27FC236}">
                  <a16:creationId xmlns:a16="http://schemas.microsoft.com/office/drawing/2014/main" id="{3F722CED-3761-4086-A953-9F6B982B2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9975" y="4922245"/>
              <a:ext cx="24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Busca em site meteorológico.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90CB886-90EA-4BDE-86E9-793688DECB4B}"/>
              </a:ext>
            </a:extLst>
          </p:cNvPr>
          <p:cNvGrpSpPr/>
          <p:nvPr/>
        </p:nvGrpSpPr>
        <p:grpSpPr>
          <a:xfrm>
            <a:off x="4698934" y="1001282"/>
            <a:ext cx="2709863" cy="907641"/>
            <a:chOff x="1797050" y="4021139"/>
            <a:chExt cx="2709863" cy="907641"/>
          </a:xfrm>
          <a:solidFill>
            <a:srgbClr val="FFFF00"/>
          </a:solidFill>
        </p:grpSpPr>
        <p:sp>
          <p:nvSpPr>
            <p:cNvPr id="32" name="Retângulo: Canto Dobrado 31">
              <a:extLst>
                <a:ext uri="{FF2B5EF4-FFF2-40B4-BE49-F238E27FC236}">
                  <a16:creationId xmlns:a16="http://schemas.microsoft.com/office/drawing/2014/main" id="{712FBD18-2774-4361-92BF-8AFD53070578}"/>
                </a:ext>
              </a:extLst>
            </p:cNvPr>
            <p:cNvSpPr/>
            <p:nvPr/>
          </p:nvSpPr>
          <p:spPr>
            <a:xfrm>
              <a:off x="1797050" y="4021139"/>
              <a:ext cx="2709863" cy="670717"/>
            </a:xfrm>
            <a:prstGeom prst="foldedCorner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33" name="CaixaDeTexto 15">
              <a:extLst>
                <a:ext uri="{FF2B5EF4-FFF2-40B4-BE49-F238E27FC236}">
                  <a16:creationId xmlns:a16="http://schemas.microsoft.com/office/drawing/2014/main" id="{6C83E62B-59C3-4CE0-B2B7-53C76C8D2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1351" y="4036228"/>
              <a:ext cx="2432050" cy="89255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da incidência de chuva</a:t>
              </a:r>
            </a:p>
            <a:p>
              <a:pPr algn="just" eaLnBrk="1" hangingPunct="1"/>
              <a:endParaRPr lang="pt-BR" altLang="pt-BR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B78A7B0-6847-4FBC-80AA-629BC236EBD1}"/>
              </a:ext>
            </a:extLst>
          </p:cNvPr>
          <p:cNvGrpSpPr/>
          <p:nvPr/>
        </p:nvGrpSpPr>
        <p:grpSpPr>
          <a:xfrm>
            <a:off x="4698934" y="1793279"/>
            <a:ext cx="2709862" cy="686193"/>
            <a:chOff x="4722813" y="2530474"/>
            <a:chExt cx="2709862" cy="619059"/>
          </a:xfrm>
        </p:grpSpPr>
        <p:sp>
          <p:nvSpPr>
            <p:cNvPr id="35" name="Retângulo: Canto Dobrado 34">
              <a:extLst>
                <a:ext uri="{FF2B5EF4-FFF2-40B4-BE49-F238E27FC236}">
                  <a16:creationId xmlns:a16="http://schemas.microsoft.com/office/drawing/2014/main" id="{C67D0A29-16CC-413D-851F-118F5938FE1D}"/>
                </a:ext>
              </a:extLst>
            </p:cNvPr>
            <p:cNvSpPr/>
            <p:nvPr/>
          </p:nvSpPr>
          <p:spPr>
            <a:xfrm>
              <a:off x="4722813" y="2530474"/>
              <a:ext cx="2709862" cy="515027"/>
            </a:xfrm>
            <a:prstGeom prst="foldedCorne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dirty="0">
                <a:highlight>
                  <a:srgbClr val="FFFF00"/>
                </a:highlight>
              </a:endParaRPr>
            </a:p>
          </p:txBody>
        </p:sp>
        <p:sp>
          <p:nvSpPr>
            <p:cNvPr id="36" name="CaixaDeTexto 16">
              <a:extLst>
                <a:ext uri="{FF2B5EF4-FFF2-40B4-BE49-F238E27FC236}">
                  <a16:creationId xmlns:a16="http://schemas.microsoft.com/office/drawing/2014/main" id="{957B2EEC-D0E7-4A6B-9180-49B8CEF63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7114" y="2566436"/>
              <a:ext cx="2432050" cy="583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0"/>
                </a:defRPr>
              </a:lvl9pPr>
            </a:lstStyle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Relacionar o preço do amendoim com a variação do dólar.</a:t>
              </a:r>
            </a:p>
            <a:p>
              <a:pPr algn="just" eaLnBrk="1" hangingPunct="1"/>
              <a:r>
                <a:rPr lang="pt-BR" altLang="pt-B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10151</TotalTime>
  <Words>884</Words>
  <Application>Microsoft Office PowerPoint</Application>
  <PresentationFormat>Widescreen</PresentationFormat>
  <Paragraphs>200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Gill Sans MT</vt:lpstr>
      <vt:lpstr>Arial</vt:lpstr>
      <vt:lpstr>Calibri</vt:lpstr>
      <vt:lpstr>Century Schoolbook</vt:lpstr>
      <vt:lpstr>Times New Roman</vt:lpstr>
      <vt:lpstr>Galeria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Zanguettin Pereira</dc:creator>
  <cp:lastModifiedBy>Marcelo Zanguettin Pereira</cp:lastModifiedBy>
  <cp:revision>29</cp:revision>
  <dcterms:created xsi:type="dcterms:W3CDTF">2021-08-24T21:31:15Z</dcterms:created>
  <dcterms:modified xsi:type="dcterms:W3CDTF">2021-09-01T00:30:48Z</dcterms:modified>
</cp:coreProperties>
</file>